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79" r:id="rId3"/>
    <p:sldId id="288" r:id="rId4"/>
    <p:sldId id="289" r:id="rId5"/>
    <p:sldId id="290" r:id="rId6"/>
    <p:sldId id="287" r:id="rId7"/>
    <p:sldId id="291" r:id="rId8"/>
    <p:sldId id="292" r:id="rId9"/>
    <p:sldId id="293" r:id="rId10"/>
    <p:sldId id="261" r:id="rId11"/>
    <p:sldId id="285" r:id="rId12"/>
    <p:sldId id="277" r:id="rId13"/>
    <p:sldId id="273" r:id="rId14"/>
    <p:sldId id="271" r:id="rId15"/>
  </p:sldIdLst>
  <p:sldSz cx="9144000" cy="6858000" type="screen4x3"/>
  <p:notesSz cx="6858000" cy="9144000"/>
  <p:embeddedFontLst>
    <p:embeddedFont>
      <p:font typeface="Segoe Script" pitchFamily="66" charset="0"/>
      <p:regular r:id="rId17"/>
      <p:bold r:id="rId18"/>
    </p:embeddedFont>
    <p:embeddedFont>
      <p:font typeface="Roboto Slab" charset="0"/>
      <p:regular r:id="rId19"/>
      <p:bold r:id="rId20"/>
    </p:embeddedFont>
    <p:embeddedFont>
      <p:font typeface="Segoe UI Semibold" pitchFamily="34" charset="0"/>
      <p:bold r:id="rId21"/>
      <p:boldItalic r:id="rId22"/>
    </p:embeddedFont>
    <p:embeddedFont>
      <p:font typeface="Source Sans Pro" pitchFamily="34" charset="0"/>
      <p:regular r:id="rId23"/>
      <p:bold r:id="rId24"/>
      <p:italic r:id="rId25"/>
      <p:boldItalic r:id="rId26"/>
    </p:embeddedFont>
    <p:embeddedFont>
      <p:font typeface="MV Boli" pitchFamily="2" charset="0"/>
      <p:regular r:id="rId27"/>
    </p:embeddedFont>
    <p:embeddedFont>
      <p:font typeface="Comic Sans MS" pitchFamily="66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37F8FE-F264-41AE-9778-5D3227417D4C}">
  <a:tblStyle styleId="{4E37F8FE-F264-41AE-9778-5D3227417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181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251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011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981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572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026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9282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59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7" r:id="rId5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743" y="-79591"/>
            <a:ext cx="5641304" cy="5641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444944" y="4627875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 smtClean="0">
                <a:solidFill>
                  <a:srgbClr val="FFC000"/>
                </a:solidFill>
                <a:latin typeface="Segoe Script" panose="030B0504020000000003" pitchFamily="66" charset="0"/>
                <a:cs typeface="Segoe UI Semibold" panose="020B0702040204020203" pitchFamily="34" charset="0"/>
              </a:rPr>
              <a:t>Helping</a:t>
            </a:r>
            <a:r>
              <a:rPr lang="en" sz="5500" dirty="0" smtClean="0">
                <a:latin typeface="Segoe Script" panose="030B0504020000000003" pitchFamily="66" charset="0"/>
                <a:cs typeface="Segoe UI Semibold" panose="020B0702040204020203" pitchFamily="34" charset="0"/>
              </a:rPr>
              <a:t>Hand</a:t>
            </a:r>
            <a:br>
              <a:rPr lang="en" sz="5500" dirty="0" smtClean="0">
                <a:latin typeface="Segoe Script" panose="030B0504020000000003" pitchFamily="66" charset="0"/>
                <a:cs typeface="Segoe UI Semibold" panose="020B0702040204020203" pitchFamily="34" charset="0"/>
              </a:rPr>
            </a:br>
            <a:r>
              <a:rPr lang="en" sz="5500" dirty="0" smtClean="0">
                <a:latin typeface="Segoe Script" panose="030B0504020000000003" pitchFamily="66" charset="0"/>
                <a:cs typeface="Segoe UI Semibold" panose="020B0702040204020203" pitchFamily="34" charset="0"/>
              </a:rPr>
              <a:t>Platform</a:t>
            </a:r>
            <a:endParaRPr sz="5500" b="0" dirty="0">
              <a:solidFill>
                <a:schemeClr val="tx1"/>
              </a:solidFill>
              <a:latin typeface="Segoe Script" panose="030B0504020000000003" pitchFamily="66" charset="0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8814" y="628408"/>
            <a:ext cx="801531" cy="535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2348" y="5898"/>
            <a:ext cx="787997" cy="525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9822" y="1260575"/>
            <a:ext cx="817950" cy="4658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19812" y="1339604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Женя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62101" y="223887"/>
            <a:ext cx="85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Адриан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78130" y="-38996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Саша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34234" y="755846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Аня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44"/>
          <a:stretch>
            <a:fillRect/>
          </a:stretch>
        </p:blipFill>
        <p:spPr>
          <a:xfrm>
            <a:off x="-26345" y="0"/>
            <a:ext cx="3863287" cy="3482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663" y="0"/>
            <a:ext cx="3562847" cy="4086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996" y="3088180"/>
            <a:ext cx="3810532" cy="3820058"/>
          </a:xfrm>
          <a:prstGeom prst="rect">
            <a:avLst/>
          </a:prstGeom>
        </p:spPr>
      </p:pic>
      <p:grpSp>
        <p:nvGrpSpPr>
          <p:cNvPr id="11" name="Shape 457"/>
          <p:cNvGrpSpPr/>
          <p:nvPr/>
        </p:nvGrpSpPr>
        <p:grpSpPr>
          <a:xfrm>
            <a:off x="7706789" y="5628709"/>
            <a:ext cx="1233769" cy="817159"/>
            <a:chOff x="564675" y="1700625"/>
            <a:chExt cx="465200" cy="314200"/>
          </a:xfrm>
        </p:grpSpPr>
        <p:sp>
          <p:nvSpPr>
            <p:cNvPr id="12" name="Shape 45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Shape 45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Shape 460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rot="2038118">
            <a:off x="983410" y="3998417"/>
            <a:ext cx="860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👉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 rot="18898413">
            <a:off x="6132932" y="4195790"/>
            <a:ext cx="860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👉</a:t>
            </a:r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7905816" y="4103871"/>
            <a:ext cx="860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👉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7596252" y="5075699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YAY!</a:t>
            </a:r>
            <a:endParaRPr lang="ru-RU" sz="40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999" y="714375"/>
            <a:ext cx="195262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1. Go to the platform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9999" y="1181100"/>
            <a:ext cx="195262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2. Check the needs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9999" y="1647825"/>
            <a:ext cx="1952625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3. Volunteer to help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grpSp>
        <p:nvGrpSpPr>
          <p:cNvPr id="11" name="Shape 457"/>
          <p:cNvGrpSpPr/>
          <p:nvPr/>
        </p:nvGrpSpPr>
        <p:grpSpPr>
          <a:xfrm>
            <a:off x="7321903" y="5246597"/>
            <a:ext cx="1233769" cy="817159"/>
            <a:chOff x="564675" y="1700625"/>
            <a:chExt cx="465200" cy="314200"/>
          </a:xfrm>
        </p:grpSpPr>
        <p:sp>
          <p:nvSpPr>
            <p:cNvPr id="12" name="Shape 458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0" t="0" r="0" b="0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Shape 45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0" t="0" r="0" b="0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Shape 460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0" t="0" r="0" b="0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 rot="1364841">
            <a:off x="1624623" y="4418454"/>
            <a:ext cx="860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👉</a:t>
            </a:r>
            <a:endParaRPr lang="ru-RU" sz="6000" dirty="0"/>
          </a:p>
        </p:txBody>
      </p:sp>
      <p:sp>
        <p:nvSpPr>
          <p:cNvPr id="16" name="Прямоугольник 15"/>
          <p:cNvSpPr/>
          <p:nvPr/>
        </p:nvSpPr>
        <p:spPr>
          <a:xfrm rot="19412006">
            <a:off x="6046359" y="4332087"/>
            <a:ext cx="860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👉</a:t>
            </a:r>
            <a:endParaRPr lang="ru-RU" sz="6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995" y="-23887"/>
            <a:ext cx="3801005" cy="4315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052" y="-25052"/>
            <a:ext cx="3848637" cy="4610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8794" y="6102767"/>
            <a:ext cx="3257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У ВАС НОВЫЙ ПОДПИСАВШИЙСЯ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768" y="3269293"/>
            <a:ext cx="3128616" cy="3588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1368" y="4690476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Segoe Script" panose="030B0504020000000003" pitchFamily="66" charset="0"/>
              </a:rPr>
              <a:t>YAY!</a:t>
            </a:r>
            <a:endParaRPr lang="ru-RU" sz="40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6624" y="714375"/>
            <a:ext cx="1952625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1. Check your inbox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6624" y="1181100"/>
            <a:ext cx="195262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2. Check the person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6624" y="1647825"/>
            <a:ext cx="1952625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3. Approve the help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60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4885151" y="677800"/>
            <a:ext cx="3144033" cy="5898363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5448921" y="1572650"/>
            <a:ext cx="2131800" cy="37614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3524146" y="0"/>
            <a:ext cx="4101900" cy="6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sym typeface="Roboto Slab"/>
              </a:rPr>
              <a:t>Stay tuned!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6" name="Shape 351"/>
          <p:cNvSpPr/>
          <p:nvPr/>
        </p:nvSpPr>
        <p:spPr>
          <a:xfrm>
            <a:off x="1102290" y="677800"/>
            <a:ext cx="3031299" cy="5898363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352"/>
          <p:cNvSpPr/>
          <p:nvPr/>
        </p:nvSpPr>
        <p:spPr>
          <a:xfrm>
            <a:off x="1392346" y="1572650"/>
            <a:ext cx="2131800" cy="37614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7293" y="1490945"/>
            <a:ext cx="2515775" cy="42720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6351" y="1490945"/>
            <a:ext cx="2629786" cy="42939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688931" y="1924400"/>
            <a:ext cx="2710867" cy="2235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833635" y="2120850"/>
            <a:ext cx="2416795" cy="18429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Возможность командной работы</a:t>
            </a:r>
            <a:endParaRPr sz="18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470702" y="3319397"/>
            <a:ext cx="2399700" cy="2174726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555870" y="3430625"/>
            <a:ext cx="2243629" cy="19779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Рейтинг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организаций</a:t>
            </a:r>
            <a:endParaRPr sz="18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6037947" y="1123778"/>
            <a:ext cx="2823780" cy="2233197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233171" y="1318852"/>
            <a:ext cx="2416498" cy="1862759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Подсчет волонтерских часов </a:t>
            </a:r>
            <a:endParaRPr sz="18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73" name="Shape 273"/>
          <p:cNvCxnSpPr/>
          <p:nvPr/>
        </p:nvCxnSpPr>
        <p:spPr>
          <a:xfrm>
            <a:off x="3250430" y="3633637"/>
            <a:ext cx="456618" cy="308107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Shape 274"/>
          <p:cNvCxnSpPr>
            <a:stCxn id="270" idx="7"/>
          </p:cNvCxnSpPr>
          <p:nvPr/>
        </p:nvCxnSpPr>
        <p:spPr>
          <a:xfrm flipV="1">
            <a:off x="5470927" y="2991325"/>
            <a:ext cx="908723" cy="728957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pSp>
        <p:nvGrpSpPr>
          <p:cNvPr id="12" name="Shape 328"/>
          <p:cNvGrpSpPr/>
          <p:nvPr/>
        </p:nvGrpSpPr>
        <p:grpSpPr>
          <a:xfrm>
            <a:off x="4440763" y="3633637"/>
            <a:ext cx="345971" cy="325505"/>
            <a:chOff x="5972700" y="2330200"/>
            <a:chExt cx="411625" cy="387275"/>
          </a:xfrm>
        </p:grpSpPr>
        <p:sp>
          <p:nvSpPr>
            <p:cNvPr id="13" name="Shape 32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14" name="Shape 3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15" name="Shape 469"/>
          <p:cNvGrpSpPr/>
          <p:nvPr/>
        </p:nvGrpSpPr>
        <p:grpSpPr>
          <a:xfrm>
            <a:off x="1858803" y="2241920"/>
            <a:ext cx="366458" cy="366437"/>
            <a:chOff x="1923675" y="1633650"/>
            <a:chExt cx="436000" cy="435975"/>
          </a:xfrm>
        </p:grpSpPr>
        <p:sp>
          <p:nvSpPr>
            <p:cNvPr id="16" name="Shape 47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7" name="Shape 47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8" name="Shape 47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19" name="Shape 47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0" name="Shape 47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1" name="Shape 47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Shape 573"/>
          <p:cNvGrpSpPr/>
          <p:nvPr/>
        </p:nvGrpSpPr>
        <p:grpSpPr>
          <a:xfrm>
            <a:off x="7252570" y="1453452"/>
            <a:ext cx="377700" cy="253852"/>
            <a:chOff x="1244800" y="3717225"/>
            <a:chExt cx="449375" cy="302025"/>
          </a:xfrm>
        </p:grpSpPr>
        <p:sp>
          <p:nvSpPr>
            <p:cNvPr id="23" name="Shape 574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0" t="0" r="0" b="0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Shape 575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Shape 576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0" t="0" r="0" b="0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577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0" t="0" r="0" b="0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578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0" t="0" r="0" b="0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57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0" t="0" r="0" b="0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Что дальше?</a:t>
            </a:r>
            <a:endParaRPr lang="ru-RU" sz="6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531776" y="157062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 smtClean="0">
                <a:solidFill>
                  <a:srgbClr val="FFC000"/>
                </a:solidFill>
                <a:latin typeface="Segoe Script" panose="030B0504020000000003" pitchFamily="66" charset="0"/>
                <a:cs typeface="MV Boli" panose="02000500030200090000" pitchFamily="2" charset="0"/>
              </a:rPr>
              <a:t>Helping</a:t>
            </a:r>
            <a:r>
              <a:rPr lang="en" sz="7200" b="1" dirty="0" smtClean="0">
                <a:latin typeface="Segoe Script" panose="030B0504020000000003" pitchFamily="66" charset="0"/>
                <a:cs typeface="MV Boli" panose="02000500030200090000" pitchFamily="2" charset="0"/>
              </a:rPr>
              <a:t>Hand</a:t>
            </a:r>
            <a:r>
              <a:rPr lang="en" sz="7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sz="7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0" y="1503326"/>
            <a:ext cx="9144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Segoe Script" panose="030B0504020000000003" pitchFamily="66" charset="0"/>
              </a:rPr>
              <a:t>- </a:t>
            </a:r>
            <a:r>
              <a:rPr lang="ru-RU" sz="4000" dirty="0" smtClean="0">
                <a:latin typeface="Segoe Script" panose="030B0504020000000003" pitchFamily="66" charset="0"/>
              </a:rPr>
              <a:t>Ваша рука помощи.</a:t>
            </a:r>
            <a:endParaRPr sz="4000" dirty="0">
              <a:latin typeface="Segoe Script" panose="030B0504020000000003" pitchFamily="66" charset="0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022" y="2193006"/>
            <a:ext cx="4045908" cy="4045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6783" y="5882193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1800" dirty="0" smtClean="0">
                <a:latin typeface="Comic Sans MS" panose="030F0702030302020204" pitchFamily="66" charset="0"/>
              </a:rPr>
              <a:t>Ищите нас здесь</a:t>
            </a:r>
            <a:r>
              <a:rPr lang="en-US" sz="1800" dirty="0" smtClean="0">
                <a:latin typeface="Comic Sans MS" panose="030F0702030302020204" pitchFamily="66" charset="0"/>
              </a:rPr>
              <a:t>:</a:t>
            </a:r>
          </a:p>
          <a:p>
            <a:pPr lvl="0">
              <a:spcBef>
                <a:spcPts val="600"/>
              </a:spcBef>
            </a:pPr>
            <a:r>
              <a:rPr lang="en-US" sz="1800" dirty="0" smtClean="0">
                <a:latin typeface="Comic Sans MS" panose="030F0702030302020204" pitchFamily="66" charset="0"/>
              </a:rPr>
              <a:t>mira37cle@gmail.com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1778696" y="50104"/>
            <a:ext cx="5611660" cy="531103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4294967295"/>
          </p:nvPr>
        </p:nvSpPr>
        <p:spPr>
          <a:xfrm>
            <a:off x="0" y="4406224"/>
            <a:ext cx="8953084" cy="21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FFC000"/>
                </a:solidFill>
                <a:highlight>
                  <a:srgbClr val="ECEFF1"/>
                </a:highlight>
                <a:latin typeface="Segoe Script" panose="030B0504020000000003" pitchFamily="66" charset="0"/>
                <a:ea typeface="Roboto Slab"/>
                <a:cs typeface="Roboto Slab"/>
                <a:sym typeface="Roboto Slab"/>
              </a:rPr>
              <a:t>Helping</a:t>
            </a:r>
            <a:r>
              <a:rPr lang="en-US" b="1" dirty="0" err="1" smtClean="0">
                <a:solidFill>
                  <a:srgbClr val="00B0F0"/>
                </a:solidFill>
                <a:highlight>
                  <a:srgbClr val="ECEFF1"/>
                </a:highlight>
                <a:latin typeface="Segoe Script" panose="030B0504020000000003" pitchFamily="66" charset="0"/>
                <a:ea typeface="Roboto Slab"/>
                <a:cs typeface="Roboto Slab"/>
                <a:sym typeface="Roboto Slab"/>
              </a:rPr>
              <a:t>Hand</a:t>
            </a:r>
            <a:r>
              <a:rPr lang="en-US" b="1" dirty="0" smtClean="0">
                <a:solidFill>
                  <a:srgbClr val="00B0F0"/>
                </a:solidFill>
                <a:highlight>
                  <a:srgbClr val="ECEFF1"/>
                </a:highlight>
                <a:latin typeface="Segoe Script" panose="030B0504020000000003" pitchFamily="66" charset="0"/>
                <a:ea typeface="Roboto Slab"/>
                <a:cs typeface="Roboto Slab"/>
                <a:sym typeface="Roboto Slab"/>
              </a:rPr>
              <a:t> </a:t>
            </a:r>
            <a:r>
              <a:rPr lang="ru-RU" b="1" dirty="0" smtClean="0">
                <a:solidFill>
                  <a:srgbClr val="0091EA"/>
                </a:solidFill>
                <a:highlight>
                  <a:srgbClr val="ECEFF1"/>
                </a:highlight>
                <a:latin typeface="Segoe Script" panose="030B0504020000000003" pitchFamily="66" charset="0"/>
                <a:ea typeface="Roboto Slab"/>
                <a:cs typeface="Roboto Slab"/>
                <a:sym typeface="Roboto Slab"/>
              </a:rPr>
              <a:t>Платформа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>
                <a:highlight>
                  <a:srgbClr val="ECEFF1"/>
                </a:highlight>
              </a:rPr>
              <a:t>Объединяющая волонтеров и волонтерские организации</a:t>
            </a:r>
            <a:endParaRPr sz="2400" dirty="0">
              <a:highlight>
                <a:srgbClr val="ECEFF1"/>
              </a:highlight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870" y="287928"/>
            <a:ext cx="5158070" cy="402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1026" name="Picture 2" descr="C:\Users\IrenWell\Documents\GDSI\EaP\Implementation\IDEA\submissions\HelpingHand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pic>
        <p:nvPicPr>
          <p:cNvPr id="2050" name="Picture 2" descr="C:\Users\IrenWell\Documents\GDSI\EaP\Implementation\IDEA\submissions\HelpingHand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3074" name="Picture 2" descr="C:\Users\IrenWell\Documents\GDSI\EaP\Implementation\IDEA\submissions\HelpingHand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199038" y="295676"/>
            <a:ext cx="57583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dirty="0" smtClean="0">
                <a:solidFill>
                  <a:srgbClr val="00B0F0"/>
                </a:solidFill>
                <a:latin typeface="Segoe Script" panose="030B0504020000000003" pitchFamily="66" charset="0"/>
                <a:cs typeface="Segoe UI Semibold" panose="020B0702040204020203" pitchFamily="34" charset="0"/>
              </a:rPr>
              <a:t>Пользовател</a:t>
            </a:r>
            <a:r>
              <a:rPr lang="ru-RU" sz="4500" dirty="0">
                <a:solidFill>
                  <a:srgbClr val="00B0F0"/>
                </a:solidFill>
                <a:latin typeface="Segoe Script" panose="030B0504020000000003" pitchFamily="66" charset="0"/>
                <a:cs typeface="Segoe UI Semibold" panose="020B0702040204020203" pitchFamily="34" charset="0"/>
              </a:rPr>
              <a:t>и</a:t>
            </a:r>
            <a:r>
              <a:rPr lang="ru-RU" sz="4500" dirty="0" smtClean="0">
                <a:solidFill>
                  <a:srgbClr val="00B0F0"/>
                </a:solidFill>
                <a:latin typeface="Segoe Script" panose="030B0504020000000003" pitchFamily="66" charset="0"/>
                <a:cs typeface="Segoe UI Semibold" panose="020B0702040204020203" pitchFamily="34" charset="0"/>
              </a:rPr>
              <a:t> (2)</a:t>
            </a:r>
            <a:endParaRPr lang="ru-RU" sz="45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957" y="465302"/>
            <a:ext cx="2780777" cy="2886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426" y="1520842"/>
            <a:ext cx="6275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anose="030B0504020000000003" pitchFamily="66" charset="0"/>
              </a:rPr>
              <a:t>Город: Харьков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Пол: жен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Возраст: 25-35 лет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Профессия: </a:t>
            </a:r>
            <a:r>
              <a:rPr lang="en-US" sz="2000" dirty="0" smtClean="0">
                <a:latin typeface="Segoe Script" panose="030B0504020000000003" pitchFamily="66" charset="0"/>
              </a:rPr>
              <a:t>HR manager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Языки: </a:t>
            </a:r>
            <a:r>
              <a:rPr lang="en-US" sz="2000" dirty="0" smtClean="0">
                <a:latin typeface="Segoe Script" panose="030B0504020000000003" pitchFamily="66" charset="0"/>
              </a:rPr>
              <a:t>RU</a:t>
            </a:r>
            <a:r>
              <a:rPr lang="ru-RU" sz="2000" dirty="0" smtClean="0">
                <a:latin typeface="Segoe Script" panose="030B0504020000000003" pitchFamily="66" charset="0"/>
              </a:rPr>
              <a:t>,</a:t>
            </a:r>
            <a:r>
              <a:rPr lang="en-US" sz="2000" dirty="0" smtClean="0">
                <a:latin typeface="Segoe Script" panose="030B0504020000000003" pitchFamily="66" charset="0"/>
              </a:rPr>
              <a:t> UA, ENG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Продвинутый пользователь ПК</a:t>
            </a:r>
            <a:endParaRPr lang="ru-RU" sz="2000" dirty="0">
              <a:latin typeface="Segoe Script" panose="030B05040200000000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426" y="4147709"/>
            <a:ext cx="2552700" cy="2447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6196" y="4340506"/>
            <a:ext cx="6275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Script" panose="030B0504020000000003" pitchFamily="66" charset="0"/>
              </a:rPr>
              <a:t>Город: Харьков</a:t>
            </a:r>
          </a:p>
          <a:p>
            <a:r>
              <a:rPr lang="ru-RU" sz="2000" dirty="0" smtClean="0">
                <a:latin typeface="Segoe Script" panose="030B0504020000000003" pitchFamily="66" charset="0"/>
              </a:rPr>
              <a:t>Вид деятельности: Работа с детьми, кризисными семьями, </a:t>
            </a:r>
            <a:r>
              <a:rPr lang="ru-RU" sz="2000" dirty="0" err="1" smtClean="0">
                <a:latin typeface="Segoe Script" panose="030B0504020000000003" pitchFamily="66" charset="0"/>
              </a:rPr>
              <a:t>медучереждениями</a:t>
            </a:r>
            <a:r>
              <a:rPr lang="ru-RU" sz="2000" dirty="0" smtClean="0">
                <a:latin typeface="Segoe Script" panose="030B0504020000000003" pitchFamily="66" charset="0"/>
              </a:rPr>
              <a:t>.</a:t>
            </a:r>
            <a:endParaRPr lang="en-US" sz="2000" dirty="0" smtClean="0">
              <a:latin typeface="Segoe Script" panose="030B0504020000000003" pitchFamily="66" charset="0"/>
            </a:endParaRPr>
          </a:p>
          <a:p>
            <a:r>
              <a:rPr lang="ru-RU" sz="2000" dirty="0" smtClean="0">
                <a:latin typeface="Segoe Script" panose="030B0504020000000003" pitchFamily="66" charset="0"/>
              </a:rPr>
              <a:t>Языки: </a:t>
            </a:r>
            <a:r>
              <a:rPr lang="en-US" sz="2000" dirty="0" smtClean="0">
                <a:latin typeface="Segoe Script" panose="030B0504020000000003" pitchFamily="66" charset="0"/>
              </a:rPr>
              <a:t>RU</a:t>
            </a:r>
            <a:r>
              <a:rPr lang="ru-RU" sz="2000" dirty="0" smtClean="0">
                <a:latin typeface="Segoe Script" panose="030B0504020000000003" pitchFamily="66" charset="0"/>
              </a:rPr>
              <a:t>,</a:t>
            </a:r>
            <a:r>
              <a:rPr lang="en-US" sz="2000" dirty="0" smtClean="0">
                <a:latin typeface="Segoe Script" panose="030B0504020000000003" pitchFamily="66" charset="0"/>
              </a:rPr>
              <a:t> UA</a:t>
            </a:r>
            <a:endParaRPr lang="ru-RU" sz="2000" dirty="0" smtClean="0">
              <a:latin typeface="Segoe Script" panose="030B0504020000000003" pitchFamily="66" charset="0"/>
            </a:endParaRPr>
          </a:p>
          <a:p>
            <a:r>
              <a:rPr lang="ru-RU" sz="2000" dirty="0" smtClean="0">
                <a:latin typeface="Segoe Script" panose="030B0504020000000003" pitchFamily="66" charset="0"/>
              </a:rPr>
              <a:t>пользователь ПК </a:t>
            </a:r>
            <a:endParaRPr lang="ru-RU" sz="2000" dirty="0">
              <a:latin typeface="Segoe Script" panose="030B0504020000000003" pitchFamily="66" charset="0"/>
            </a:endParaRPr>
          </a:p>
        </p:txBody>
      </p:sp>
      <p:grpSp>
        <p:nvGrpSpPr>
          <p:cNvPr id="8" name="Shape 556"/>
          <p:cNvGrpSpPr/>
          <p:nvPr/>
        </p:nvGrpSpPr>
        <p:grpSpPr>
          <a:xfrm>
            <a:off x="2484183" y="5949864"/>
            <a:ext cx="597220" cy="513368"/>
            <a:chOff x="2583100" y="2973775"/>
            <a:chExt cx="461550" cy="437200"/>
          </a:xfrm>
        </p:grpSpPr>
        <p:sp>
          <p:nvSpPr>
            <p:cNvPr id="9" name="Shape 557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0" name="Shape 558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F0"/>
                </a:solidFill>
              </a:endParaRPr>
            </a:p>
          </p:txBody>
        </p:sp>
      </p:grpSp>
      <p:sp>
        <p:nvSpPr>
          <p:cNvPr id="11" name="Shape 555"/>
          <p:cNvSpPr/>
          <p:nvPr/>
        </p:nvSpPr>
        <p:spPr>
          <a:xfrm>
            <a:off x="5432125" y="2795854"/>
            <a:ext cx="355563" cy="538720"/>
          </a:xfrm>
          <a:custGeom>
            <a:avLst/>
            <a:gdLst/>
            <a:ahLst/>
            <a:cxnLst/>
            <a:rect l="0" t="0" r="0" b="0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71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4098" name="Picture 2" descr="C:\Users\IrenWell\Documents\GDSI\EaP\Implementation\IDEA\submissions\HelpingHand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4762"/>
            <a:ext cx="4568825" cy="6853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pic>
        <p:nvPicPr>
          <p:cNvPr id="5122" name="Picture 2" descr="C:\Users\IrenWell\Documents\GDSI\EaP\Implementation\IDEA\submissions\HelpingHand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6150" y="2525376"/>
            <a:ext cx="7571700" cy="936900"/>
          </a:xfrm>
        </p:spPr>
        <p:txBody>
          <a:bodyPr/>
          <a:lstStyle/>
          <a:p>
            <a:pPr algn="ctr"/>
            <a:r>
              <a:rPr lang="en-US" sz="3200" b="1" dirty="0" smtClean="0"/>
              <a:t>How does it work?</a:t>
            </a:r>
            <a:endParaRPr lang="en-GB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157</Words>
  <Application>Microsoft Office PowerPoint</Application>
  <PresentationFormat>Экран (4:3)</PresentationFormat>
  <Paragraphs>60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Segoe Script</vt:lpstr>
      <vt:lpstr>Roboto Slab</vt:lpstr>
      <vt:lpstr>Segoe UI Semibold</vt:lpstr>
      <vt:lpstr>Source Sans Pro</vt:lpstr>
      <vt:lpstr>MV Boli</vt:lpstr>
      <vt:lpstr>Comic Sans MS</vt:lpstr>
      <vt:lpstr>Cordelia template</vt:lpstr>
      <vt:lpstr>HelpingHand Platform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How does it work?</vt:lpstr>
      <vt:lpstr>Слайд 10</vt:lpstr>
      <vt:lpstr>Слайд 11</vt:lpstr>
      <vt:lpstr>Слайд 12</vt:lpstr>
      <vt:lpstr>Что дальше?</vt:lpstr>
      <vt:lpstr>HelpingHand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HelpingHand Platform</dc:title>
  <dc:creator>anita butterfly</dc:creator>
  <cp:lastModifiedBy>IrenWell</cp:lastModifiedBy>
  <cp:revision>40</cp:revision>
  <dcterms:modified xsi:type="dcterms:W3CDTF">2019-04-01T12:56:33Z</dcterms:modified>
</cp:coreProperties>
</file>